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FC9DA2-7A9C-4E29-8F73-D82360F262EA}" v="12" dt="2023-10-27T19:17:10.286"/>
    <p1510:client id="{6F797E65-75FE-442A-BDD6-C70BCCE2C065}" v="21" dt="2023-10-25T20:25:36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94"/>
  </p:normalViewPr>
  <p:slideViewPr>
    <p:cSldViewPr snapToGrid="0">
      <p:cViewPr varScale="1">
        <p:scale>
          <a:sx n="109" d="100"/>
          <a:sy n="109" d="100"/>
        </p:scale>
        <p:origin x="21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a Tuorto" clId="Web-{1BFC9DA2-7A9C-4E29-8F73-D82360F262EA}"/>
    <pc:docChg chg="modSld">
      <pc:chgData name="Diana Tuorto" userId="" providerId="" clId="Web-{1BFC9DA2-7A9C-4E29-8F73-D82360F262EA}" dt="2023-10-27T19:17:10.286" v="11" actId="20577"/>
      <pc:docMkLst>
        <pc:docMk/>
      </pc:docMkLst>
      <pc:sldChg chg="modSp">
        <pc:chgData name="Diana Tuorto" userId="" providerId="" clId="Web-{1BFC9DA2-7A9C-4E29-8F73-D82360F262EA}" dt="2023-10-27T19:17:10.286" v="11" actId="20577"/>
        <pc:sldMkLst>
          <pc:docMk/>
          <pc:sldMk cId="1297518126" sldId="268"/>
        </pc:sldMkLst>
        <pc:spChg chg="mod">
          <ac:chgData name="Diana Tuorto" userId="" providerId="" clId="Web-{1BFC9DA2-7A9C-4E29-8F73-D82360F262EA}" dt="2023-10-27T19:17:10.286" v="11" actId="20577"/>
          <ac:spMkLst>
            <pc:docMk/>
            <pc:sldMk cId="1297518126" sldId="268"/>
            <ac:spMk id="3" creationId="{A7D4F9E0-2719-1AEF-19EF-63D156FE32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0239D73C-AF14-7643-8BC7-209F4FB10DDF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F52A25F9-16D3-E64A-8639-7B020C319E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7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3968496"/>
            <a:ext cx="6638544" cy="1650381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sz="2800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/>
              <a:t>Sub-topic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472"/>
            <a:ext cx="6638544" cy="2386584"/>
          </a:xfrm>
          <a:prstGeom prst="rect">
            <a:avLst/>
          </a:prstGeom>
          <a:ln>
            <a:noFill/>
          </a:ln>
        </p:spPr>
        <p:txBody>
          <a:bodyPr lIns="0" anchor="b">
            <a:noAutofit/>
          </a:bodyPr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Presentation</a:t>
            </a:r>
            <a:br>
              <a:rPr lang="en-US"/>
            </a:br>
            <a:r>
              <a:rPr lang="en-US"/>
              <a:t>Title</a:t>
            </a:r>
          </a:p>
        </p:txBody>
      </p:sp>
      <p:pic>
        <p:nvPicPr>
          <p:cNvPr id="8" name="Picture 7" descr="University at Buffalo, The State University of New York logo">
            <a:extLst>
              <a:ext uri="{FF2B5EF4-FFF2-40B4-BE49-F238E27FC236}">
                <a16:creationId xmlns:a16="http://schemas.microsoft.com/office/drawing/2014/main" id="{9C7DE7FF-FD86-434E-91D5-DF1AA23EE7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6041226"/>
            <a:ext cx="4800600" cy="35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hree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4248912" cy="590931"/>
          </a:xfrm>
        </p:spPr>
        <p:txBody>
          <a:bodyPr/>
          <a:lstStyle/>
          <a:p>
            <a:r>
              <a:rPr lang="en-US"/>
              <a:t>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4248912" cy="3968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0CAA554F-B37C-9E47-B5E4-82235D4EC6CD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114631" y="934720"/>
            <a:ext cx="7077369" cy="306467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F5FDDA2-E7AF-294B-ACDF-BDB5997277BC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5114631" y="3998296"/>
            <a:ext cx="3602522" cy="2857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F2499D1A-BF4E-8444-BF94-86863CA11648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8701089" y="3998296"/>
            <a:ext cx="3490912" cy="2857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F90DAFF-101D-E948-A7EE-D57686CEB2D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5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947F2-B572-1341-97A2-03F799FC1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1EA68-2B0A-7648-9710-0081FFDD7D68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0" y="927100"/>
            <a:ext cx="12192000" cy="59309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C2F5B-0BEC-1B48-AF19-F70CBF88DDD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58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4248912" cy="590931"/>
          </a:xfrm>
        </p:spPr>
        <p:txBody>
          <a:bodyPr/>
          <a:lstStyle/>
          <a:p>
            <a:r>
              <a:rPr lang="en-US"/>
              <a:t>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4248912" cy="3968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hart Placeholder 2">
            <a:extLst>
              <a:ext uri="{FF2B5EF4-FFF2-40B4-BE49-F238E27FC236}">
                <a16:creationId xmlns:a16="http://schemas.microsoft.com/office/drawing/2014/main" id="{7B782143-2792-E14B-AE51-0FFA9028EB8A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5161935" y="1976285"/>
            <a:ext cx="6325152" cy="39673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/>
          </a:p>
          <a:p>
            <a:r>
              <a:rPr lang="en-US"/>
              <a:t>Drag chart to placeholder or click icon to add chart</a:t>
            </a:r>
          </a:p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FBFC18-7AE9-1C44-9039-61F804A6140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663"/>
            <a:ext cx="6638544" cy="2387600"/>
          </a:xfrm>
          <a:prstGeom prst="rect">
            <a:avLst/>
          </a:prstGeom>
          <a:ln>
            <a:noFill/>
          </a:ln>
        </p:spPr>
        <p:txBody>
          <a:bodyPr lIns="0" anchor="b">
            <a:noAutofit/>
          </a:bodyPr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DIVIDER SLIDE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8368" y="3970337"/>
            <a:ext cx="6638544" cy="2212976"/>
          </a:xfrm>
          <a:prstGeom prst="rect">
            <a:avLst/>
          </a:prstGeom>
          <a:ln>
            <a:noFill/>
          </a:ln>
        </p:spPr>
        <p:txBody>
          <a:bodyPr lIns="0">
            <a:noAutofit/>
          </a:bodyPr>
          <a:lstStyle>
            <a:lvl1pPr marL="0" indent="0" algn="l">
              <a:buNone/>
              <a:defRPr sz="2800" b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Section title</a:t>
            </a:r>
          </a:p>
        </p:txBody>
      </p:sp>
      <p:pic>
        <p:nvPicPr>
          <p:cNvPr id="7" name="Picture 6" descr="University at Buffalo, The State University of New York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321146"/>
            <a:ext cx="4800600" cy="35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2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6951472" cy="5909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6951472" cy="3968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420E5-CF10-E744-8836-DA131F3DFE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0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6951472" cy="5909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6951472" cy="3968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51F46-BA21-2546-AE85-93B56EC061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2B2E-D090-724F-8681-FBE0CDA2F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515600" cy="5909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59530-982F-0F4F-B296-9DB2F44D8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928" y="2185416"/>
            <a:ext cx="4500372" cy="3948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367C6-4AC8-9C47-BDFA-A5613CF90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0200" y="2185416"/>
            <a:ext cx="4498848" cy="39502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1A3F1F-FF47-0844-82BA-F475FCD0AA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6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5C5C1-32E2-374C-809B-D54BEC11E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515600" cy="590931"/>
          </a:xfrm>
        </p:spPr>
        <p:txBody>
          <a:bodyPr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8817A-73B4-F340-8D0E-FB813E55F7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6928" y="2185416"/>
            <a:ext cx="5138928" cy="393192"/>
          </a:xfrm>
        </p:spPr>
        <p:txBody>
          <a:bodyPr anchor="t" anchorCtr="0">
            <a:spAutoFit/>
          </a:bodyPr>
          <a:lstStyle>
            <a:lvl1pPr marL="0" indent="0">
              <a:buNone/>
              <a:defRPr sz="16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26641-0094-3D49-865E-3DB9ECAC4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928" y="2593340"/>
            <a:ext cx="5140515" cy="3535744"/>
          </a:xfrm>
        </p:spPr>
        <p:txBody>
          <a:bodyPr/>
          <a:lstStyle>
            <a:lvl1pPr marL="285750" indent="-285750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E11705-25F9-194A-9D2F-C9FEEA3A574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185416"/>
            <a:ext cx="5138928" cy="394980"/>
          </a:xfrm>
        </p:spPr>
        <p:txBody>
          <a:bodyPr anchor="t" anchorCtr="0">
            <a:spAutoFit/>
          </a:bodyPr>
          <a:lstStyle>
            <a:lvl1pPr marL="0" indent="0">
              <a:buNone/>
              <a:defRPr sz="16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78716-6004-6344-B5D2-C780B062C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90800"/>
            <a:ext cx="5138928" cy="3538728"/>
          </a:xfrm>
        </p:spPr>
        <p:txBody>
          <a:bodyPr/>
          <a:lstStyle>
            <a:lvl1pPr marL="285750" indent="-285750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A91F9-8796-3D42-B75E-9C7F7D9B73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2439-3BDA-DB47-AA02-5590274D4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A2EBF7-C6C5-4541-B47E-7FB413A3DF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5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13847-6053-FF4A-A422-D886A866F5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C6EF38F-8DF7-3941-B22C-502232E4CB0B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098566" y="927100"/>
            <a:ext cx="7093434" cy="59309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4248912" cy="590931"/>
          </a:xfrm>
        </p:spPr>
        <p:txBody>
          <a:bodyPr/>
          <a:lstStyle/>
          <a:p>
            <a:r>
              <a:rPr lang="en-US"/>
              <a:t>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4248912" cy="3968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C17C1-D75E-7F4A-895D-15D9E2D1D38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1614BA-85C5-BA49-A402-F7BCCCDB2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515600" cy="59093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66ADF-AEA5-DC4B-841D-168372B89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928" y="2185416"/>
            <a:ext cx="10515600" cy="3968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 descr="University at Buffalo, The State University of New York logo">
            <a:extLst>
              <a:ext uri="{FF2B5EF4-FFF2-40B4-BE49-F238E27FC236}">
                <a16:creationId xmlns:a16="http://schemas.microsoft.com/office/drawing/2014/main" id="{27B0F206-4721-B742-B71F-C0AADA23A98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321146"/>
            <a:ext cx="4800600" cy="356029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4790E-48FE-324B-A4AD-34E3A7792E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74280" y="631977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EB53C135-CEC6-A548-8917-8F7FEB823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7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0" r:id="rId3"/>
    <p:sldLayoutId id="2147483664" r:id="rId4"/>
    <p:sldLayoutId id="2147483652" r:id="rId5"/>
    <p:sldLayoutId id="2147483653" r:id="rId6"/>
    <p:sldLayoutId id="2147483654" r:id="rId7"/>
    <p:sldLayoutId id="2147483655" r:id="rId8"/>
    <p:sldLayoutId id="2147483665" r:id="rId9"/>
    <p:sldLayoutId id="2147483666" r:id="rId10"/>
    <p:sldLayoutId id="2147483660" r:id="rId11"/>
    <p:sldLayoutId id="2147483667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2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UB-itpurchase-list@listserv.buffalo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DBE2F-D10E-FBD9-A998-DEAD4A7B1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703" y="911477"/>
            <a:ext cx="8766643" cy="590931"/>
          </a:xfrm>
        </p:spPr>
        <p:txBody>
          <a:bodyPr/>
          <a:lstStyle/>
          <a:p>
            <a:r>
              <a:rPr lang="en-US" dirty="0"/>
              <a:t>Software 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4F9E0-2719-1AEF-19EF-63D156FE3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005" y="1501437"/>
            <a:ext cx="11191291" cy="487578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b="1" i="1" dirty="0"/>
              <a:t>An extension of the purchasing process</a:t>
            </a:r>
          </a:p>
          <a:p>
            <a:pPr lvl="1"/>
            <a:r>
              <a:rPr lang="en-US" i="1" dirty="0"/>
              <a:t>Aligns with NYS-P03-002 (Info Sec Policy), SUNY 6608 (Info Sec Guidelines)</a:t>
            </a:r>
          </a:p>
          <a:p>
            <a:r>
              <a:rPr lang="en-US" b="1" i="1" dirty="0"/>
              <a:t>Vendor Questionnaire (Legacy) ~ 90 questions</a:t>
            </a:r>
            <a:endParaRPr lang="en-US" dirty="0"/>
          </a:p>
          <a:p>
            <a:pPr lvl="1"/>
            <a:r>
              <a:rPr lang="en-US" dirty="0"/>
              <a:t>Designed for complex, sensitive systems/data</a:t>
            </a:r>
          </a:p>
          <a:p>
            <a:pPr lvl="1"/>
            <a:r>
              <a:rPr lang="en-US" i="1" dirty="0"/>
              <a:t>Not flexible to accommodate quick reviews</a:t>
            </a:r>
          </a:p>
          <a:p>
            <a:pPr lvl="1"/>
            <a:r>
              <a:rPr lang="en-US" i="1" dirty="0"/>
              <a:t>Many errors on intake forms </a:t>
            </a:r>
          </a:p>
          <a:p>
            <a:r>
              <a:rPr lang="en-US" b="1" dirty="0"/>
              <a:t>Vendor Assessment Request (New) 8 questions</a:t>
            </a:r>
            <a:endParaRPr lang="en-US" b="1" i="1" dirty="0"/>
          </a:p>
          <a:p>
            <a:pPr lvl="1"/>
            <a:r>
              <a:rPr lang="en-US" b="1" i="1" dirty="0"/>
              <a:t>Filled out with IT support</a:t>
            </a:r>
            <a:r>
              <a:rPr lang="en-US" b="1" dirty="0"/>
              <a:t> </a:t>
            </a:r>
          </a:p>
          <a:p>
            <a:pPr lvl="1"/>
            <a:r>
              <a:rPr lang="en-US" b="1" dirty="0"/>
              <a:t>Allows quick turnaround for low risk software</a:t>
            </a:r>
          </a:p>
          <a:p>
            <a:pPr lvl="1"/>
            <a:r>
              <a:rPr lang="en-US" b="1" i="1" dirty="0"/>
              <a:t>High risk software reviewed via Educause HECVAT</a:t>
            </a:r>
            <a:endParaRPr lang="en-US" b="1" dirty="0"/>
          </a:p>
          <a:p>
            <a:pPr lvl="1"/>
            <a:endParaRPr lang="en-US" b="1" i="1" dirty="0">
              <a:cs typeface="Arial"/>
            </a:endParaRPr>
          </a:p>
          <a:p>
            <a:pPr marL="502920" lvl="1" indent="0">
              <a:buNone/>
            </a:pPr>
            <a:r>
              <a:rPr lang="en-US" b="1" i="1">
                <a:cs typeface="Arial"/>
              </a:rPr>
              <a:t>Questions? Email </a:t>
            </a:r>
            <a:r>
              <a:rPr lang="en-US" dirty="0">
                <a:ea typeface="+mn-lt"/>
                <a:cs typeface="+mn-lt"/>
                <a:hlinkClick r:id="rId2"/>
              </a:rPr>
              <a:t>UB-itpurchase-list@listserv.buffalo.edu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 b="1" i="1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cs typeface="Arial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7518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B Brand Colors">
      <a:dk1>
        <a:srgbClr val="666666"/>
      </a:dk1>
      <a:lt1>
        <a:srgbClr val="FFFFFF"/>
      </a:lt1>
      <a:dk2>
        <a:srgbClr val="005BBB"/>
      </a:dk2>
      <a:lt2>
        <a:srgbClr val="FFFFFF"/>
      </a:lt2>
      <a:accent1>
        <a:srgbClr val="005BBB"/>
      </a:accent1>
      <a:accent2>
        <a:srgbClr val="41B6E6"/>
      </a:accent2>
      <a:accent3>
        <a:srgbClr val="E56D54"/>
      </a:accent3>
      <a:accent4>
        <a:srgbClr val="666666"/>
      </a:accent4>
      <a:accent5>
        <a:srgbClr val="007681"/>
      </a:accent5>
      <a:accent6>
        <a:srgbClr val="003E51"/>
      </a:accent6>
      <a:hlink>
        <a:srgbClr val="005BBB"/>
      </a:hlink>
      <a:folHlink>
        <a:srgbClr val="D86A4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78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Software Review Process</vt:lpstr>
    </vt:vector>
  </TitlesOfParts>
  <Manager/>
  <Company>University at Buffalo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 PowerPoint Presentation</dc:title>
  <dc:subject/>
  <dc:creator>Division of University Communications</dc:creator>
  <cp:keywords/>
  <dc:description/>
  <cp:lastModifiedBy>Joseph Grupp</cp:lastModifiedBy>
  <cp:revision>32</cp:revision>
  <cp:lastPrinted>2023-10-02T19:58:42Z</cp:lastPrinted>
  <dcterms:created xsi:type="dcterms:W3CDTF">2019-04-04T19:20:28Z</dcterms:created>
  <dcterms:modified xsi:type="dcterms:W3CDTF">2023-10-27T19:17:10Z</dcterms:modified>
  <cp:category/>
</cp:coreProperties>
</file>